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Lora" panose="020F0502020204030204" pitchFamily="2" charset="0"/>
      <p:regular r:id="rId13"/>
    </p:embeddedFont>
    <p:embeddedFont>
      <p:font typeface="Source Sans 3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6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9" d="100"/>
          <a:sy n="89" d="100"/>
        </p:scale>
        <p:origin x="636" y="102"/>
      </p:cViewPr>
      <p:guideLst>
        <p:guide pos="4608"/>
        <p:guide orient="horz" pos="25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3308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Customer Shopping Behavior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Uncovering insights from 3,900 purchases to drive strategic decisions for improved customer engagement and revenue growth.</a:t>
            </a:r>
            <a:endParaRPr lang="en-US" sz="185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A8226F5-DFD1-41C7-90DB-9EBAC5A15C39}"/>
              </a:ext>
            </a:extLst>
          </p:cNvPr>
          <p:cNvSpPr/>
          <p:nvPr/>
        </p:nvSpPr>
        <p:spPr>
          <a:xfrm>
            <a:off x="12887661" y="7627172"/>
            <a:ext cx="1742739" cy="60242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Priyanshu_7027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9268" y="636984"/>
            <a:ext cx="7128629" cy="680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Strategic Recommendations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809268" y="1779508"/>
            <a:ext cx="4183142" cy="2975848"/>
          </a:xfrm>
          <a:prstGeom prst="roundRect">
            <a:avLst>
              <a:gd name="adj" fmla="val 1166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1040487" y="2010728"/>
            <a:ext cx="693658" cy="693658"/>
          </a:xfrm>
          <a:prstGeom prst="roundRect">
            <a:avLst>
              <a:gd name="adj" fmla="val 13180970"/>
            </a:avLst>
          </a:prstGeom>
          <a:solidFill>
            <a:srgbClr val="38512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1225" y="2201466"/>
            <a:ext cx="312063" cy="31206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40487" y="2935605"/>
            <a:ext cx="2720459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Boost Subscriptions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040487" y="3414355"/>
            <a:ext cx="3720703" cy="11097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Target 2,518 repeat buyers who aren't subscribed with exclusive benefits campaigns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5223629" y="1779508"/>
            <a:ext cx="4183142" cy="2975848"/>
          </a:xfrm>
          <a:prstGeom prst="roundRect">
            <a:avLst>
              <a:gd name="adj" fmla="val 1166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5454848" y="2010728"/>
            <a:ext cx="693658" cy="693658"/>
          </a:xfrm>
          <a:prstGeom prst="roundRect">
            <a:avLst>
              <a:gd name="adj" fmla="val 13180970"/>
            </a:avLst>
          </a:prstGeom>
          <a:solidFill>
            <a:srgbClr val="38512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45587" y="2201466"/>
            <a:ext cx="312063" cy="31206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4848" y="2935605"/>
            <a:ext cx="2720459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Strengthen Loyalty</a:t>
            </a:r>
            <a:endParaRPr lang="en-US" sz="2100" dirty="0"/>
          </a:p>
        </p:txBody>
      </p:sp>
      <p:sp>
        <p:nvSpPr>
          <p:cNvPr id="12" name="Text 8"/>
          <p:cNvSpPr/>
          <p:nvPr/>
        </p:nvSpPr>
        <p:spPr>
          <a:xfrm>
            <a:off x="5454848" y="3414355"/>
            <a:ext cx="3720703" cy="7398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Reward returning customers to convert them into the loyal segment</a:t>
            </a:r>
            <a:endParaRPr lang="en-US" sz="1800" dirty="0"/>
          </a:p>
        </p:txBody>
      </p:sp>
      <p:sp>
        <p:nvSpPr>
          <p:cNvPr id="13" name="Shape 9"/>
          <p:cNvSpPr/>
          <p:nvPr/>
        </p:nvSpPr>
        <p:spPr>
          <a:xfrm>
            <a:off x="9637990" y="1779508"/>
            <a:ext cx="4183142" cy="2975848"/>
          </a:xfrm>
          <a:prstGeom prst="roundRect">
            <a:avLst>
              <a:gd name="adj" fmla="val 1166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0"/>
          <p:cNvSpPr/>
          <p:nvPr/>
        </p:nvSpPr>
        <p:spPr>
          <a:xfrm>
            <a:off x="9869210" y="2010728"/>
            <a:ext cx="693658" cy="693658"/>
          </a:xfrm>
          <a:prstGeom prst="roundRect">
            <a:avLst>
              <a:gd name="adj" fmla="val 13180970"/>
            </a:avLst>
          </a:prstGeom>
          <a:solidFill>
            <a:srgbClr val="38512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59948" y="2201466"/>
            <a:ext cx="312063" cy="31206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9210" y="2935605"/>
            <a:ext cx="2720459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Optimize Discounts</a:t>
            </a:r>
            <a:endParaRPr lang="en-US" sz="2100" dirty="0"/>
          </a:p>
        </p:txBody>
      </p:sp>
      <p:sp>
        <p:nvSpPr>
          <p:cNvPr id="17" name="Text 12"/>
          <p:cNvSpPr/>
          <p:nvPr/>
        </p:nvSpPr>
        <p:spPr>
          <a:xfrm>
            <a:off x="9869210" y="3414355"/>
            <a:ext cx="3720703" cy="11097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Strategic discounting for price-sensitive products without eroding margins</a:t>
            </a:r>
            <a:endParaRPr lang="en-US" sz="1800" dirty="0"/>
          </a:p>
        </p:txBody>
      </p:sp>
      <p:sp>
        <p:nvSpPr>
          <p:cNvPr id="18" name="Shape 13"/>
          <p:cNvSpPr/>
          <p:nvPr/>
        </p:nvSpPr>
        <p:spPr>
          <a:xfrm>
            <a:off x="809268" y="4986576"/>
            <a:ext cx="6390323" cy="2605921"/>
          </a:xfrm>
          <a:prstGeom prst="roundRect">
            <a:avLst>
              <a:gd name="adj" fmla="val 1331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4"/>
          <p:cNvSpPr/>
          <p:nvPr/>
        </p:nvSpPr>
        <p:spPr>
          <a:xfrm>
            <a:off x="1040487" y="5217795"/>
            <a:ext cx="693658" cy="693658"/>
          </a:xfrm>
          <a:prstGeom prst="roundRect">
            <a:avLst>
              <a:gd name="adj" fmla="val 13180970"/>
            </a:avLst>
          </a:prstGeom>
          <a:solidFill>
            <a:srgbClr val="38512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31225" y="5408533"/>
            <a:ext cx="312063" cy="312063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40487" y="6142673"/>
            <a:ext cx="2720459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Targeted Marketing</a:t>
            </a:r>
            <a:endParaRPr lang="en-US" sz="2100" dirty="0"/>
          </a:p>
        </p:txBody>
      </p:sp>
      <p:sp>
        <p:nvSpPr>
          <p:cNvPr id="22" name="Text 16"/>
          <p:cNvSpPr/>
          <p:nvPr/>
        </p:nvSpPr>
        <p:spPr>
          <a:xfrm>
            <a:off x="1040487" y="6621423"/>
            <a:ext cx="5927884" cy="7398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Focus on young adults and express-shipping customers for high-value outreach</a:t>
            </a:r>
            <a:endParaRPr lang="en-US" sz="1800" dirty="0"/>
          </a:p>
        </p:txBody>
      </p:sp>
      <p:sp>
        <p:nvSpPr>
          <p:cNvPr id="23" name="Shape 17"/>
          <p:cNvSpPr/>
          <p:nvPr/>
        </p:nvSpPr>
        <p:spPr>
          <a:xfrm>
            <a:off x="7430810" y="4986576"/>
            <a:ext cx="6390323" cy="2605921"/>
          </a:xfrm>
          <a:prstGeom prst="roundRect">
            <a:avLst>
              <a:gd name="adj" fmla="val 1331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18"/>
          <p:cNvSpPr/>
          <p:nvPr/>
        </p:nvSpPr>
        <p:spPr>
          <a:xfrm>
            <a:off x="7662029" y="5217795"/>
            <a:ext cx="693658" cy="693658"/>
          </a:xfrm>
          <a:prstGeom prst="roundRect">
            <a:avLst>
              <a:gd name="adj" fmla="val 13180970"/>
            </a:avLst>
          </a:prstGeom>
          <a:solidFill>
            <a:srgbClr val="38512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52767" y="5408533"/>
            <a:ext cx="312063" cy="312063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62029" y="6142673"/>
            <a:ext cx="2720459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Female Engagement</a:t>
            </a:r>
            <a:endParaRPr lang="en-US" sz="2100" dirty="0"/>
          </a:p>
        </p:txBody>
      </p:sp>
      <p:sp>
        <p:nvSpPr>
          <p:cNvPr id="27" name="Text 20"/>
          <p:cNvSpPr/>
          <p:nvPr/>
        </p:nvSpPr>
        <p:spPr>
          <a:xfrm>
            <a:off x="7662029" y="6621423"/>
            <a:ext cx="5927884" cy="7398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Develop campaigns to close the 2x revenue gap with male customers</a:t>
            </a:r>
            <a:endParaRPr lang="en-US" sz="18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37BFEA4-C76D-66F3-9A0E-96C474045973}"/>
              </a:ext>
            </a:extLst>
          </p:cNvPr>
          <p:cNvSpPr/>
          <p:nvPr/>
        </p:nvSpPr>
        <p:spPr>
          <a:xfrm>
            <a:off x="12887661" y="7627172"/>
            <a:ext cx="1742739" cy="60242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Priyanshu_7027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94001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Challenge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2423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Business Context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833586"/>
            <a:ext cx="483155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leading retail company noticed changes in purchasing patterns across demographics, product categories, and sales channels.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260783" y="52423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Core Question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619756" y="5863471"/>
            <a:ext cx="718042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"How can the company leverage consumer shopping data to identify trends, improve customer engagement, and optimize marketing and product strategies?"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6260783" y="5863471"/>
            <a:ext cx="30480" cy="1149072"/>
          </a:xfrm>
          <a:prstGeom prst="rect">
            <a:avLst/>
          </a:prstGeom>
          <a:solidFill>
            <a:srgbClr val="3851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5CFC1C-94C1-0CF4-791C-1B181A708E67}"/>
              </a:ext>
            </a:extLst>
          </p:cNvPr>
          <p:cNvSpPr/>
          <p:nvPr/>
        </p:nvSpPr>
        <p:spPr>
          <a:xfrm>
            <a:off x="12887661" y="7627172"/>
            <a:ext cx="1742739" cy="60242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Priyanshu_7027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8361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Dataset Overview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586038"/>
            <a:ext cx="41188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3,900</a:t>
            </a:r>
            <a:endParaRPr lang="en-US" sz="6200" dirty="0"/>
          </a:p>
        </p:txBody>
      </p:sp>
      <p:sp>
        <p:nvSpPr>
          <p:cNvPr id="4" name="Text 2"/>
          <p:cNvSpPr/>
          <p:nvPr/>
        </p:nvSpPr>
        <p:spPr>
          <a:xfrm>
            <a:off x="1488996" y="36749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4170521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Comprehensive transaction records analyzed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5255776" y="2586038"/>
            <a:ext cx="41188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18</a:t>
            </a:r>
            <a:endParaRPr lang="en-US" sz="6200" dirty="0"/>
          </a:p>
        </p:txBody>
      </p:sp>
      <p:sp>
        <p:nvSpPr>
          <p:cNvPr id="7" name="Text 5"/>
          <p:cNvSpPr/>
          <p:nvPr/>
        </p:nvSpPr>
        <p:spPr>
          <a:xfrm>
            <a:off x="5907048" y="36749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55776" y="4170521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Rich features across demographics and behavior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9673828" y="2586038"/>
            <a:ext cx="41188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37</a:t>
            </a:r>
            <a:endParaRPr lang="en-US" sz="6200" dirty="0"/>
          </a:p>
        </p:txBody>
      </p:sp>
      <p:sp>
        <p:nvSpPr>
          <p:cNvPr id="10" name="Text 8"/>
          <p:cNvSpPr/>
          <p:nvPr/>
        </p:nvSpPr>
        <p:spPr>
          <a:xfrm>
            <a:off x="10325100" y="36749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673828" y="4170521"/>
            <a:ext cx="41188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Handled via median imputation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37724" y="5205770"/>
            <a:ext cx="4158734" cy="1740218"/>
          </a:xfrm>
          <a:prstGeom prst="roundRect">
            <a:avLst>
              <a:gd name="adj" fmla="val 2063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077039" y="5445085"/>
            <a:ext cx="326386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Customer Demographics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7039" y="5940623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Age, Gender, Location, Subscription Status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5235773" y="5205770"/>
            <a:ext cx="4158734" cy="1740218"/>
          </a:xfrm>
          <a:prstGeom prst="roundRect">
            <a:avLst>
              <a:gd name="adj" fmla="val 2063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5475089" y="544508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Purchase Details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5475089" y="5940623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Item, Category, Amount, Season, Size, Color</a:t>
            </a:r>
            <a:endParaRPr lang="en-US" sz="1850" dirty="0"/>
          </a:p>
        </p:txBody>
      </p:sp>
      <p:sp>
        <p:nvSpPr>
          <p:cNvPr id="18" name="Shape 16"/>
          <p:cNvSpPr/>
          <p:nvPr/>
        </p:nvSpPr>
        <p:spPr>
          <a:xfrm>
            <a:off x="9633823" y="5205770"/>
            <a:ext cx="4158853" cy="1740218"/>
          </a:xfrm>
          <a:prstGeom prst="roundRect">
            <a:avLst>
              <a:gd name="adj" fmla="val 2063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9873139" y="544508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Behavioral Indicators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73139" y="5940623"/>
            <a:ext cx="36802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Discounts, Previous Purchases, Frequency, Reviews, Shipping</a:t>
            </a:r>
            <a:endParaRPr lang="en-US" sz="185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24A2528-C0E3-888F-CCEC-B8F0E34A06CB}"/>
              </a:ext>
            </a:extLst>
          </p:cNvPr>
          <p:cNvSpPr/>
          <p:nvPr/>
        </p:nvSpPr>
        <p:spPr>
          <a:xfrm>
            <a:off x="12887661" y="7627172"/>
            <a:ext cx="1742739" cy="60242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Priyanshu_7027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428869"/>
            <a:ext cx="639925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Our Analytical Approach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2491859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60256" y="27311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Python EDA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60256" y="3226713"/>
            <a:ext cx="60324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 cleaning, feature engineering, and preparation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3928110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60256" y="416742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SQL Analysis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60256" y="4662964"/>
            <a:ext cx="60324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PostgreSQL queries for business insights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124" y="5364361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60256" y="56036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Power BI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60256" y="6099215"/>
            <a:ext cx="60324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Interactive visualization and reporting</a:t>
            </a:r>
            <a:endParaRPr lang="en-US" sz="18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B273634-B081-908B-E66D-2614462CB1D6}"/>
              </a:ext>
            </a:extLst>
          </p:cNvPr>
          <p:cNvSpPr/>
          <p:nvPr/>
        </p:nvSpPr>
        <p:spPr>
          <a:xfrm>
            <a:off x="12887661" y="7627172"/>
            <a:ext cx="1742739" cy="60242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Priyanshu_7027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8210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Revenue by Gender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914293"/>
            <a:ext cx="6185535" cy="319397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079671" y="6138743"/>
            <a:ext cx="239316" cy="239316"/>
          </a:xfrm>
          <a:prstGeom prst="roundRect">
            <a:avLst>
              <a:gd name="adj" fmla="val 7642"/>
            </a:avLst>
          </a:prstGeom>
          <a:solidFill>
            <a:srgbClr val="21301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3379946" y="6138743"/>
            <a:ext cx="474345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Male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4006691" y="6138743"/>
            <a:ext cx="239316" cy="239316"/>
          </a:xfrm>
          <a:prstGeom prst="roundRect">
            <a:avLst>
              <a:gd name="adj" fmla="val 7642"/>
            </a:avLst>
          </a:prstGeom>
          <a:solidFill>
            <a:srgbClr val="6A995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4306967" y="6138743"/>
            <a:ext cx="732353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Female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7614761" y="28844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Finding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14761" y="3475673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Male customers contribute </a:t>
            </a: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2x more revenue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than female customers (₹157,890 vs ₹75,191).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614761" y="4510921"/>
            <a:ext cx="6185535" cy="1783199"/>
          </a:xfrm>
          <a:prstGeom prst="roundRect">
            <a:avLst>
              <a:gd name="adj" fmla="val 2014"/>
            </a:avLst>
          </a:prstGeom>
          <a:solidFill>
            <a:srgbClr val="D4E3C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077" y="4859655"/>
            <a:ext cx="299204" cy="239316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392597" y="4810006"/>
            <a:ext cx="516838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Significant opportunity to improve engagement and conversion among female customers through targeted marketing strategies.</a:t>
            </a:r>
            <a:endParaRPr lang="en-US" sz="18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898354C-F326-6B34-7A9C-9E1F766C1064}"/>
              </a:ext>
            </a:extLst>
          </p:cNvPr>
          <p:cNvSpPr/>
          <p:nvPr/>
        </p:nvSpPr>
        <p:spPr>
          <a:xfrm>
            <a:off x="12887661" y="7627172"/>
            <a:ext cx="1742739" cy="60242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Priyanshu_7027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4746" y="648057"/>
            <a:ext cx="8468558" cy="693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Customer Segmentation Insights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1440656" y="3344108"/>
            <a:ext cx="2898577" cy="589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6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80%</a:t>
            </a:r>
            <a:endParaRPr lang="en-US" sz="4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521" y="1871186"/>
            <a:ext cx="3534966" cy="353496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03759" y="5700593"/>
            <a:ext cx="2772489" cy="346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Loyal Customers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824746" y="6188512"/>
            <a:ext cx="4130516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3,116 customers with 10+ purchases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5865733" y="3344108"/>
            <a:ext cx="2898577" cy="589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6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18%</a:t>
            </a:r>
            <a:endParaRPr lang="en-US" sz="46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598" y="1871186"/>
            <a:ext cx="3534966" cy="353496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28836" y="5700593"/>
            <a:ext cx="2772489" cy="346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Returning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5249823" y="6188512"/>
            <a:ext cx="4130635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701 customers with 2-10 purchases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10290929" y="3344108"/>
            <a:ext cx="2898577" cy="589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6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2%</a:t>
            </a:r>
            <a:endParaRPr lang="en-US" sz="46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2794" y="1871186"/>
            <a:ext cx="3534966" cy="353496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54032" y="5700593"/>
            <a:ext cx="2772489" cy="346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New</a:t>
            </a:r>
            <a:endParaRPr lang="en-US" sz="2150" dirty="0"/>
          </a:p>
        </p:txBody>
      </p:sp>
      <p:sp>
        <p:nvSpPr>
          <p:cNvPr id="14" name="Text 9"/>
          <p:cNvSpPr/>
          <p:nvPr/>
        </p:nvSpPr>
        <p:spPr>
          <a:xfrm>
            <a:off x="9675019" y="6188512"/>
            <a:ext cx="4130516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83 customers with 1 purchase</a:t>
            </a:r>
            <a:endParaRPr lang="en-US" sz="1850" dirty="0"/>
          </a:p>
        </p:txBody>
      </p:sp>
      <p:sp>
        <p:nvSpPr>
          <p:cNvPr id="15" name="Text 10"/>
          <p:cNvSpPr/>
          <p:nvPr/>
        </p:nvSpPr>
        <p:spPr>
          <a:xfrm>
            <a:off x="824746" y="6830497"/>
            <a:ext cx="12980908" cy="753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Strong loyal customer base indicates excellent satisfaction and long-term engagement. Focus on converting returning customers to loyal status.</a:t>
            </a:r>
            <a:endParaRPr lang="en-US" sz="18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2613ACF-ADEA-2CA8-BDBA-3D2A2A672B4E}"/>
              </a:ext>
            </a:extLst>
          </p:cNvPr>
          <p:cNvSpPr/>
          <p:nvPr/>
        </p:nvSpPr>
        <p:spPr>
          <a:xfrm>
            <a:off x="12887661" y="7627172"/>
            <a:ext cx="1742739" cy="60242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Priyanshu_7027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0312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Subscription Impact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535317"/>
            <a:ext cx="7539395" cy="350377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179326" y="6039088"/>
            <a:ext cx="239316" cy="239316"/>
          </a:xfrm>
          <a:prstGeom prst="roundRect">
            <a:avLst>
              <a:gd name="adj" fmla="val 7642"/>
            </a:avLst>
          </a:prstGeom>
          <a:solidFill>
            <a:srgbClr val="21301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3479602" y="6039088"/>
            <a:ext cx="1051560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Avg Spend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4683562" y="6039088"/>
            <a:ext cx="239316" cy="239316"/>
          </a:xfrm>
          <a:prstGeom prst="roundRect">
            <a:avLst>
              <a:gd name="adj" fmla="val 7642"/>
            </a:avLst>
          </a:prstGeom>
          <a:solidFill>
            <a:srgbClr val="45643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4983837" y="6039088"/>
            <a:ext cx="1406485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Total Revenue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968621" y="2505432"/>
            <a:ext cx="399990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Repeat Buyers &amp; Subscriptions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68621" y="3096697"/>
            <a:ext cx="483155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Among customers with 5+ purchases: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8968621" y="3695105"/>
            <a:ext cx="483155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958 are subscribers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8968621" y="4161830"/>
            <a:ext cx="483155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2,518 are not subscribed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8968621" y="4760238"/>
            <a:ext cx="483155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Opportunity: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Target high-frequency buyers with subscription campaigns.</a:t>
            </a:r>
            <a:endParaRPr lang="en-US" sz="18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94CAB84-B7D5-EC0D-EB21-06AD330B9111}"/>
              </a:ext>
            </a:extLst>
          </p:cNvPr>
          <p:cNvSpPr/>
          <p:nvPr/>
        </p:nvSpPr>
        <p:spPr>
          <a:xfrm>
            <a:off x="12887661" y="7627172"/>
            <a:ext cx="1742739" cy="60242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Priyanshu_7027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4621" y="608648"/>
            <a:ext cx="5208032" cy="650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Product Performance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74621" y="2034183"/>
            <a:ext cx="4212788" cy="1617345"/>
          </a:xfrm>
          <a:prstGeom prst="roundRect">
            <a:avLst>
              <a:gd name="adj" fmla="val 9046"/>
            </a:avLst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74621" y="2003703"/>
            <a:ext cx="4212788" cy="121920"/>
          </a:xfrm>
          <a:prstGeom prst="roundRect">
            <a:avLst>
              <a:gd name="adj" fmla="val 27232"/>
            </a:avLst>
          </a:prstGeom>
          <a:solidFill>
            <a:srgbClr val="3851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2548950" y="1702237"/>
            <a:ext cx="664012" cy="664012"/>
          </a:xfrm>
          <a:prstGeom prst="roundRect">
            <a:avLst>
              <a:gd name="adj" fmla="val 137708"/>
            </a:avLst>
          </a:prstGeom>
          <a:solidFill>
            <a:srgbClr val="3851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2748141" y="1868210"/>
            <a:ext cx="265509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1026438" y="2587466"/>
            <a:ext cx="2604016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Top Rated: Gloves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1026438" y="3045619"/>
            <a:ext cx="3709154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Average rating: 3.86 stars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5208746" y="2034183"/>
            <a:ext cx="4212788" cy="1617345"/>
          </a:xfrm>
          <a:prstGeom prst="roundRect">
            <a:avLst>
              <a:gd name="adj" fmla="val 9046"/>
            </a:avLst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5208746" y="2003703"/>
            <a:ext cx="4212788" cy="121920"/>
          </a:xfrm>
          <a:prstGeom prst="roundRect">
            <a:avLst>
              <a:gd name="adj" fmla="val 27232"/>
            </a:avLst>
          </a:prstGeom>
          <a:solidFill>
            <a:srgbClr val="3851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6983075" y="1702237"/>
            <a:ext cx="664012" cy="664012"/>
          </a:xfrm>
          <a:prstGeom prst="roundRect">
            <a:avLst>
              <a:gd name="adj" fmla="val 137708"/>
            </a:avLst>
          </a:prstGeom>
          <a:solidFill>
            <a:srgbClr val="3851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7182267" y="1868210"/>
            <a:ext cx="265509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050" dirty="0"/>
          </a:p>
        </p:txBody>
      </p:sp>
      <p:sp>
        <p:nvSpPr>
          <p:cNvPr id="13" name="Text 11"/>
          <p:cNvSpPr/>
          <p:nvPr/>
        </p:nvSpPr>
        <p:spPr>
          <a:xfrm>
            <a:off x="5460563" y="2587466"/>
            <a:ext cx="2604016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Sandals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5460563" y="3045619"/>
            <a:ext cx="3709154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Average rating: 3.84 stars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9642872" y="2034183"/>
            <a:ext cx="4212908" cy="1617345"/>
          </a:xfrm>
          <a:prstGeom prst="roundRect">
            <a:avLst>
              <a:gd name="adj" fmla="val 9046"/>
            </a:avLst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9642872" y="2003703"/>
            <a:ext cx="4212908" cy="121920"/>
          </a:xfrm>
          <a:prstGeom prst="roundRect">
            <a:avLst>
              <a:gd name="adj" fmla="val 27232"/>
            </a:avLst>
          </a:prstGeom>
          <a:solidFill>
            <a:srgbClr val="3851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11417320" y="1702237"/>
            <a:ext cx="664012" cy="664012"/>
          </a:xfrm>
          <a:prstGeom prst="roundRect">
            <a:avLst>
              <a:gd name="adj" fmla="val 137708"/>
            </a:avLst>
          </a:prstGeom>
          <a:solidFill>
            <a:srgbClr val="3851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11616511" y="1868210"/>
            <a:ext cx="265509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050" dirty="0"/>
          </a:p>
        </p:txBody>
      </p:sp>
      <p:sp>
        <p:nvSpPr>
          <p:cNvPr id="19" name="Text 17"/>
          <p:cNvSpPr/>
          <p:nvPr/>
        </p:nvSpPr>
        <p:spPr>
          <a:xfrm>
            <a:off x="9894689" y="2587466"/>
            <a:ext cx="2604016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Boots</a:t>
            </a:r>
            <a:endParaRPr lang="en-US" sz="2050" dirty="0"/>
          </a:p>
        </p:txBody>
      </p:sp>
      <p:sp>
        <p:nvSpPr>
          <p:cNvPr id="20" name="Text 18"/>
          <p:cNvSpPr/>
          <p:nvPr/>
        </p:nvSpPr>
        <p:spPr>
          <a:xfrm>
            <a:off x="9894689" y="3045619"/>
            <a:ext cx="3709273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Average rating: 3.82 stars</a:t>
            </a:r>
            <a:endParaRPr lang="en-US" sz="1700" dirty="0"/>
          </a:p>
        </p:txBody>
      </p:sp>
      <p:sp>
        <p:nvSpPr>
          <p:cNvPr id="21" name="Shape 19"/>
          <p:cNvSpPr/>
          <p:nvPr/>
        </p:nvSpPr>
        <p:spPr>
          <a:xfrm>
            <a:off x="774621" y="4204811"/>
            <a:ext cx="6429851" cy="1617345"/>
          </a:xfrm>
          <a:prstGeom prst="roundRect">
            <a:avLst>
              <a:gd name="adj" fmla="val 9046"/>
            </a:avLst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774621" y="4174331"/>
            <a:ext cx="6429851" cy="121920"/>
          </a:xfrm>
          <a:prstGeom prst="roundRect">
            <a:avLst>
              <a:gd name="adj" fmla="val 27232"/>
            </a:avLst>
          </a:prstGeom>
          <a:solidFill>
            <a:srgbClr val="3851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3657540" y="3872865"/>
            <a:ext cx="664012" cy="664012"/>
          </a:xfrm>
          <a:prstGeom prst="roundRect">
            <a:avLst>
              <a:gd name="adj" fmla="val 137708"/>
            </a:avLst>
          </a:prstGeom>
          <a:solidFill>
            <a:srgbClr val="3851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3856732" y="4038838"/>
            <a:ext cx="265509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050" dirty="0"/>
          </a:p>
        </p:txBody>
      </p:sp>
      <p:sp>
        <p:nvSpPr>
          <p:cNvPr id="25" name="Text 23"/>
          <p:cNvSpPr/>
          <p:nvPr/>
        </p:nvSpPr>
        <p:spPr>
          <a:xfrm>
            <a:off x="1026438" y="4758095"/>
            <a:ext cx="2604016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Hat</a:t>
            </a:r>
            <a:endParaRPr lang="en-US" sz="2050" dirty="0"/>
          </a:p>
        </p:txBody>
      </p:sp>
      <p:sp>
        <p:nvSpPr>
          <p:cNvPr id="26" name="Text 24"/>
          <p:cNvSpPr/>
          <p:nvPr/>
        </p:nvSpPr>
        <p:spPr>
          <a:xfrm>
            <a:off x="1026438" y="5216247"/>
            <a:ext cx="5926217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Average rating: 3.80 stars</a:t>
            </a:r>
            <a:endParaRPr lang="en-US" sz="1700" dirty="0"/>
          </a:p>
        </p:txBody>
      </p:sp>
      <p:sp>
        <p:nvSpPr>
          <p:cNvPr id="27" name="Shape 25"/>
          <p:cNvSpPr/>
          <p:nvPr/>
        </p:nvSpPr>
        <p:spPr>
          <a:xfrm>
            <a:off x="7425809" y="4204811"/>
            <a:ext cx="6429970" cy="1617345"/>
          </a:xfrm>
          <a:prstGeom prst="roundRect">
            <a:avLst>
              <a:gd name="adj" fmla="val 9046"/>
            </a:avLst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7425809" y="4174331"/>
            <a:ext cx="6429970" cy="121920"/>
          </a:xfrm>
          <a:prstGeom prst="roundRect">
            <a:avLst>
              <a:gd name="adj" fmla="val 27232"/>
            </a:avLst>
          </a:prstGeom>
          <a:solidFill>
            <a:srgbClr val="3851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10308729" y="3872865"/>
            <a:ext cx="664012" cy="664012"/>
          </a:xfrm>
          <a:prstGeom prst="roundRect">
            <a:avLst>
              <a:gd name="adj" fmla="val 137708"/>
            </a:avLst>
          </a:prstGeom>
          <a:solidFill>
            <a:srgbClr val="3851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10507920" y="4038838"/>
            <a:ext cx="265509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5</a:t>
            </a:r>
            <a:endParaRPr lang="en-US" sz="2050" dirty="0"/>
          </a:p>
        </p:txBody>
      </p:sp>
      <p:sp>
        <p:nvSpPr>
          <p:cNvPr id="31" name="Text 29"/>
          <p:cNvSpPr/>
          <p:nvPr/>
        </p:nvSpPr>
        <p:spPr>
          <a:xfrm>
            <a:off x="7677626" y="4758095"/>
            <a:ext cx="2604016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Skirt</a:t>
            </a:r>
            <a:endParaRPr lang="en-US" sz="2050" dirty="0"/>
          </a:p>
        </p:txBody>
      </p:sp>
      <p:sp>
        <p:nvSpPr>
          <p:cNvPr id="32" name="Text 30"/>
          <p:cNvSpPr/>
          <p:nvPr/>
        </p:nvSpPr>
        <p:spPr>
          <a:xfrm>
            <a:off x="7677626" y="5216247"/>
            <a:ext cx="5926336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Average rating: 3.78 stars</a:t>
            </a:r>
            <a:endParaRPr lang="en-US" sz="1700" dirty="0"/>
          </a:p>
        </p:txBody>
      </p:sp>
      <p:sp>
        <p:nvSpPr>
          <p:cNvPr id="33" name="Shape 31"/>
          <p:cNvSpPr/>
          <p:nvPr/>
        </p:nvSpPr>
        <p:spPr>
          <a:xfrm>
            <a:off x="774621" y="6181697"/>
            <a:ext cx="13081159" cy="35243"/>
          </a:xfrm>
          <a:prstGeom prst="rect">
            <a:avLst/>
          </a:prstGeom>
          <a:solidFill>
            <a:srgbClr val="3A3630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774621" y="6548795"/>
            <a:ext cx="4456986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Discount-Dependent Products</a:t>
            </a:r>
            <a:endParaRPr lang="en-US" sz="2450" dirty="0"/>
          </a:p>
        </p:txBody>
      </p:sp>
      <p:sp>
        <p:nvSpPr>
          <p:cNvPr id="35" name="Text 33"/>
          <p:cNvSpPr/>
          <p:nvPr/>
        </p:nvSpPr>
        <p:spPr>
          <a:xfrm>
            <a:off x="774621" y="7271385"/>
            <a:ext cx="13081159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Hat (50%), Sneakers (49%), and Coat (49%) show highest discount rates, indicating price sensitivity.</a:t>
            </a:r>
            <a:endParaRPr lang="en-US" sz="17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94F2F34-5225-D350-E006-CD2B9FEDEAB9}"/>
              </a:ext>
            </a:extLst>
          </p:cNvPr>
          <p:cNvSpPr/>
          <p:nvPr/>
        </p:nvSpPr>
        <p:spPr>
          <a:xfrm>
            <a:off x="12887661" y="7627172"/>
            <a:ext cx="1742739" cy="60242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Priyanshu_7027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6977" y="453390"/>
            <a:ext cx="4080391" cy="484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Revenue by Age Group</a:t>
            </a:r>
            <a:endParaRPr lang="en-US" sz="3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77" y="1267897"/>
            <a:ext cx="11291173" cy="63230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6977" y="9000053"/>
            <a:ext cx="13476446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Young adults lead revenue contribution, followed closely by middle-aged customers. Balanced distribution suggests broad market appeal.</a:t>
            </a:r>
            <a:endParaRPr lang="en-US" sz="125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8445E4E-C5FF-5BE3-66F6-8F973FF043BF}"/>
              </a:ext>
            </a:extLst>
          </p:cNvPr>
          <p:cNvSpPr/>
          <p:nvPr/>
        </p:nvSpPr>
        <p:spPr>
          <a:xfrm>
            <a:off x="12887661" y="7627172"/>
            <a:ext cx="1742739" cy="60242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Priyanshu_7027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465</Words>
  <Application>Microsoft Office PowerPoint</Application>
  <PresentationFormat>Custom</PresentationFormat>
  <Paragraphs>106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Lora</vt:lpstr>
      <vt:lpstr>Arial</vt:lpstr>
      <vt:lpstr>Source Sans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Priyanshu ...</cp:lastModifiedBy>
  <cp:revision>2</cp:revision>
  <dcterms:created xsi:type="dcterms:W3CDTF">2025-12-02T19:34:07Z</dcterms:created>
  <dcterms:modified xsi:type="dcterms:W3CDTF">2025-12-02T19:39:52Z</dcterms:modified>
</cp:coreProperties>
</file>